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89" r:id="rId35"/>
    <p:sldId id="294" r:id="rId36"/>
    <p:sldId id="290" r:id="rId37"/>
    <p:sldId id="291" r:id="rId38"/>
    <p:sldId id="292" r:id="rId39"/>
    <p:sldId id="293" r:id="rId40"/>
    <p:sldId id="296" r:id="rId41"/>
    <p:sldId id="297" r:id="rId42"/>
    <p:sldId id="295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41" autoAdjust="0"/>
    <p:restoredTop sz="80886" autoAdjust="0"/>
  </p:normalViewPr>
  <p:slideViewPr>
    <p:cSldViewPr snapToGrid="0">
      <p:cViewPr varScale="1">
        <p:scale>
          <a:sx n="93" d="100"/>
          <a:sy n="93" d="100"/>
        </p:scale>
        <p:origin x="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498495437404961E-2"/>
          <c:y val="0.13549194183118474"/>
          <c:w val="0.88940003423485103"/>
          <c:h val="0.689494449313671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144角色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原版多线程</c:v>
                </c:pt>
                <c:pt idx="1">
                  <c:v>初步Job化</c:v>
                </c:pt>
                <c:pt idx="2">
                  <c:v>开启Brust</c:v>
                </c:pt>
                <c:pt idx="3">
                  <c:v>优化冗余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67</c:v>
                </c:pt>
                <c:pt idx="2">
                  <c:v>3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0-471C-8BEE-F8CC44C91B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9角色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原版多线程</c:v>
                </c:pt>
                <c:pt idx="1">
                  <c:v>初步Job化</c:v>
                </c:pt>
                <c:pt idx="2">
                  <c:v>开启Brust</c:v>
                </c:pt>
                <c:pt idx="3">
                  <c:v>优化冗余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0.9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80-471C-8BEE-F8CC44C91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1062351"/>
        <c:axId val="1961340639"/>
      </c:barChart>
      <c:catAx>
        <c:axId val="193106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1340639"/>
        <c:crosses val="autoZero"/>
        <c:auto val="1"/>
        <c:lblAlgn val="ctr"/>
        <c:lblOffset val="100"/>
        <c:noMultiLvlLbl val="0"/>
      </c:catAx>
      <c:valAx>
        <c:axId val="1961340639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31062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97ED1-89E4-4C2A-8C77-240E1FB432C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AC005-8E64-4034-800E-0A414DAC76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2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https://www.bilibili.com/video/BV1Q741177Jd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92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369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不等长的对应关系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删除就蛋疼了。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926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官方推荐是对齐长度（空间换时间）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971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565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测试场景下，原版</a:t>
            </a:r>
            <a:r>
              <a:rPr lang="en-US" altLang="zh-CN" dirty="0" smtClean="0"/>
              <a:t>dynamic bone  15.04ms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875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31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DynamicBone</a:t>
            </a:r>
            <a:r>
              <a:rPr lang="zh-CN" altLang="en-US" dirty="0" smtClean="0"/>
              <a:t>的核心逻辑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776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每次</a:t>
            </a:r>
            <a:r>
              <a:rPr lang="en-US" altLang="zh-CN" dirty="0" smtClean="0"/>
              <a:t>Complete</a:t>
            </a:r>
            <a:r>
              <a:rPr lang="zh-CN" altLang="en-US" dirty="0" smtClean="0"/>
              <a:t>，有助于书写</a:t>
            </a:r>
            <a:r>
              <a:rPr lang="en-US" altLang="zh-CN" dirty="0" smtClean="0"/>
              <a:t>/debug</a:t>
            </a:r>
            <a:r>
              <a:rPr lang="zh-CN" altLang="en-US" dirty="0" smtClean="0"/>
              <a:t>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117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Unity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Transfrom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共享根节点的所有子节点，只能在同一个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里执行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11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Job</a:t>
            </a:r>
            <a:r>
              <a:rPr lang="zh-CN" altLang="en-US" dirty="0" smtClean="0"/>
              <a:t>是有延时</a:t>
            </a:r>
            <a:r>
              <a:rPr lang="en-US" altLang="zh-CN" dirty="0" smtClean="0"/>
              <a:t>/</a:t>
            </a:r>
            <a:r>
              <a:rPr lang="zh-CN" altLang="en-US" dirty="0" smtClean="0"/>
              <a:t>可以跨帧的，有比较重的操作</a:t>
            </a:r>
            <a:endParaRPr lang="en-US" altLang="zh-CN" dirty="0" smtClean="0"/>
          </a:p>
          <a:p>
            <a:r>
              <a:rPr lang="zh-CN" altLang="en-US" dirty="0" smtClean="0"/>
              <a:t>可以用</a:t>
            </a:r>
            <a:r>
              <a:rPr lang="en-US" altLang="zh-CN" dirty="0" err="1" smtClean="0"/>
              <a:t>isCompleted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510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平铺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代价是场景管理</a:t>
            </a:r>
            <a:r>
              <a:rPr lang="en-US" altLang="zh-CN" dirty="0" smtClean="0"/>
              <a:t>…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极限是像剑网</a:t>
            </a:r>
            <a:r>
              <a:rPr lang="en-US" altLang="zh-CN" dirty="0" smtClean="0"/>
              <a:t>3ppt</a:t>
            </a:r>
            <a:r>
              <a:rPr lang="zh-CN" altLang="en-US" dirty="0" smtClean="0"/>
              <a:t>那样每根骨骼都平铺，然后动画失效问题是 加入</a:t>
            </a:r>
            <a:r>
              <a:rPr lang="en-US" altLang="zh-CN" dirty="0" smtClean="0"/>
              <a:t>cache/</a:t>
            </a:r>
            <a:r>
              <a:rPr lang="zh-CN" altLang="en-US" dirty="0" smtClean="0"/>
              <a:t>指定映射关系，当然他最后也只做到模型级别的平铺，效果已经非常好了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https://zhuanlan.zhihu.com/p/333275753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595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565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引库打个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就行了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88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中间都是</a:t>
            </a:r>
            <a:r>
              <a:rPr lang="en-US" altLang="zh-CN" dirty="0" smtClean="0"/>
              <a:t>Idle</a:t>
            </a:r>
            <a:r>
              <a:rPr lang="zh-CN" altLang="en-US" dirty="0" smtClean="0"/>
              <a:t>，空的！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老板看不得员工闲着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660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  <a:p>
            <a:r>
              <a:rPr lang="zh-CN" altLang="en-US" dirty="0" smtClean="0"/>
              <a:t>视频里说只把一个 </a:t>
            </a:r>
            <a:r>
              <a:rPr lang="en-US" altLang="zh-CN" dirty="0" smtClean="0"/>
              <a:t>for </a:t>
            </a:r>
            <a:r>
              <a:rPr lang="zh-CN" altLang="en-US" dirty="0" smtClean="0"/>
              <a:t>循环转 </a:t>
            </a:r>
            <a:r>
              <a:rPr lang="en-US" altLang="zh-CN" dirty="0" smtClean="0"/>
              <a:t>job</a:t>
            </a:r>
            <a:r>
              <a:rPr lang="zh-CN" altLang="en-US" dirty="0" smtClean="0"/>
              <a:t>化了。。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15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这是前面自己</a:t>
            </a:r>
            <a:r>
              <a:rPr lang="zh-CN" altLang="en-US" baseline="0" dirty="0" smtClean="0"/>
              <a:t> 打</a:t>
            </a:r>
            <a:r>
              <a:rPr lang="zh-CN" altLang="en-US" dirty="0" smtClean="0"/>
              <a:t>断 书写</a:t>
            </a:r>
            <a:r>
              <a:rPr lang="en-US" altLang="zh-CN" dirty="0" smtClean="0"/>
              <a:t>/debug</a:t>
            </a:r>
            <a:r>
              <a:rPr lang="zh-CN" altLang="en-US" dirty="0" smtClean="0"/>
              <a:t>，忘记接上的锅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229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换个角度，给自己留优化空间？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243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86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这是视频里版本的优化结果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94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最后开</a:t>
            </a:r>
            <a:r>
              <a:rPr lang="en-US" altLang="zh-CN" dirty="0" smtClean="0"/>
              <a:t>Burst</a:t>
            </a:r>
            <a:r>
              <a:rPr lang="zh-CN" altLang="en-US" dirty="0" smtClean="0"/>
              <a:t>。因为开了不能调试</a:t>
            </a:r>
            <a:r>
              <a:rPr lang="en-US" altLang="zh-CN" dirty="0" smtClean="0"/>
              <a:t>….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看完依旧存疑，</a:t>
            </a:r>
            <a:r>
              <a:rPr lang="en-US" altLang="zh-CN" dirty="0" smtClean="0"/>
              <a:t>Collider</a:t>
            </a:r>
            <a:r>
              <a:rPr lang="zh-CN" altLang="en-US" dirty="0" smtClean="0"/>
              <a:t>那块如何</a:t>
            </a:r>
            <a:r>
              <a:rPr lang="en-US" altLang="zh-CN" dirty="0" smtClean="0"/>
              <a:t>job</a:t>
            </a:r>
            <a:r>
              <a:rPr lang="zh-CN" altLang="en-US" dirty="0" smtClean="0"/>
              <a:t>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另外</a:t>
            </a:r>
            <a:r>
              <a:rPr lang="en-US" altLang="zh-CN" dirty="0" smtClean="0"/>
              <a:t>Magic Cloth</a:t>
            </a:r>
            <a:r>
              <a:rPr lang="zh-CN" altLang="en-US" dirty="0" smtClean="0"/>
              <a:t>在引擎周期内插入了很多自己的</a:t>
            </a:r>
            <a:r>
              <a:rPr lang="en-US" altLang="zh-CN" dirty="0" smtClean="0"/>
              <a:t>Event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LateUpdate</a:t>
            </a:r>
            <a:r>
              <a:rPr lang="zh-CN" altLang="en-US" dirty="0" smtClean="0"/>
              <a:t>后，‘</a:t>
            </a:r>
            <a:r>
              <a:rPr lang="en-US" altLang="zh-CN" dirty="0" err="1" smtClean="0"/>
              <a:t>AfterLateUpdate</a:t>
            </a:r>
            <a:r>
              <a:rPr lang="zh-CN" altLang="en-US" dirty="0" smtClean="0"/>
              <a:t>’里就更新了</a:t>
            </a:r>
            <a:r>
              <a:rPr lang="en-US" altLang="zh-CN" dirty="0" smtClean="0"/>
              <a:t>Transform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9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Queue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HashMap</a:t>
            </a:r>
            <a:r>
              <a:rPr lang="zh-CN" altLang="en-US" dirty="0" smtClean="0"/>
              <a:t>支持并发写入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</a:t>
            </a:r>
            <a:r>
              <a:rPr lang="en-US" altLang="zh-CN" dirty="0" smtClean="0"/>
              <a:t>Job</a:t>
            </a:r>
            <a:r>
              <a:rPr lang="zh-CN" altLang="en-US" dirty="0" smtClean="0"/>
              <a:t>需要有一些数据返回给主线程的时候，就可以利用并发写入的功能，线程安全的传输数据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22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Unity</a:t>
            </a:r>
            <a:r>
              <a:rPr lang="zh-CN" altLang="en-US" dirty="0" smtClean="0"/>
              <a:t>的广告</a:t>
            </a:r>
            <a:r>
              <a:rPr lang="en-US" altLang="zh-CN" dirty="0" smtClean="0"/>
              <a:t>..</a:t>
            </a:r>
            <a:r>
              <a:rPr lang="zh-CN" altLang="en-US" dirty="0" smtClean="0"/>
              <a:t>让你买服务的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943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准备动手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342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原版 </a:t>
            </a:r>
            <a:r>
              <a:rPr lang="en-US" altLang="zh-CN" dirty="0" smtClean="0"/>
              <a:t>C#</a:t>
            </a:r>
            <a:r>
              <a:rPr lang="zh-CN" altLang="en-US" dirty="0" smtClean="0"/>
              <a:t>多线程，模型平铺，</a:t>
            </a:r>
            <a:r>
              <a:rPr lang="en-US" altLang="zh-CN" dirty="0" smtClean="0"/>
              <a:t>12*12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24ms</a:t>
            </a:r>
            <a:r>
              <a:rPr lang="zh-CN" altLang="en-US" dirty="0" smtClean="0"/>
              <a:t>左右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417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Job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多数矩阵需要自行构建或存储，</a:t>
            </a:r>
            <a:r>
              <a:rPr lang="en-US" altLang="zh-CN" dirty="0" smtClean="0"/>
              <a:t>float4x4.TRS</a:t>
            </a:r>
            <a:r>
              <a:rPr lang="zh-CN" altLang="en-US" dirty="0" smtClean="0"/>
              <a:t>罢了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重点是</a:t>
            </a:r>
            <a:r>
              <a:rPr lang="zh-CN" altLang="en-US" dirty="0" smtClean="0"/>
              <a:t>这些矩阵乘法</a:t>
            </a:r>
            <a:r>
              <a:rPr lang="zh-CN" altLang="en-US" dirty="0" smtClean="0"/>
              <a:t>的区别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Transform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en-US" altLang="zh-CN" dirty="0" smtClean="0"/>
              <a:t>/Vector/Direction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mul</a:t>
            </a:r>
            <a:r>
              <a:rPr lang="en-US" altLang="zh-CN" dirty="0" smtClean="0"/>
              <a:t>(local2world, float4(</a:t>
            </a:r>
            <a:r>
              <a:rPr lang="en-US" altLang="zh-CN" dirty="0" err="1" smtClean="0"/>
              <a:t>pos.xyz</a:t>
            </a:r>
            <a:r>
              <a:rPr lang="en-US" altLang="zh-CN" dirty="0" smtClean="0"/>
              <a:t>, 1))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mul</a:t>
            </a:r>
            <a:r>
              <a:rPr lang="en-US" altLang="zh-CN" dirty="0" smtClean="0"/>
              <a:t>(local2world, float4(</a:t>
            </a:r>
            <a:r>
              <a:rPr lang="en-US" altLang="zh-CN" dirty="0" err="1" smtClean="0"/>
              <a:t>pos.xyz</a:t>
            </a:r>
            <a:r>
              <a:rPr lang="en-US" altLang="zh-CN" dirty="0" smtClean="0"/>
              <a:t>, 0))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math.normalize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mul</a:t>
            </a:r>
            <a:r>
              <a:rPr lang="en-US" altLang="zh-CN" dirty="0" smtClean="0"/>
              <a:t>(local2world, float4(</a:t>
            </a:r>
            <a:r>
              <a:rPr lang="en-US" altLang="zh-CN" dirty="0" err="1" smtClean="0"/>
              <a:t>pos.xyz</a:t>
            </a:r>
            <a:r>
              <a:rPr lang="en-US" altLang="zh-CN" dirty="0" smtClean="0"/>
              <a:t>, 0)).xyz) * </a:t>
            </a:r>
            <a:r>
              <a:rPr lang="en-US" altLang="zh-CN" dirty="0" err="1" smtClean="0"/>
              <a:t>math.length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pos.xyz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InverseTransformXXX</a:t>
            </a:r>
            <a:r>
              <a:rPr lang="zh-CN" altLang="en-US" dirty="0" smtClean="0"/>
              <a:t>矩阵换个逆矩阵罢了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</a:p>
          <a:p>
            <a:endParaRPr lang="en-US" altLang="zh-CN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matrix4x4.Multiply Point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/Vector 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	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(float4x4, f4) 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f4.w: 1 =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 = vector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lossyScaleMatrix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Matrix4x4.TRS(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transform.rotation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Vector3.one).inverse * transform.local2World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or = 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transform.worldToLocalMatrix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Matrix4x4.TRS(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transform.rotation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Vector3.one)).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四元数比较陌生，算法搬运自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float </a:t>
            </a:r>
            <a:r>
              <a:rPr lang="en-US" altLang="zh-CN" dirty="0" smtClean="0"/>
              <a:t>PI =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3.141593f</a:t>
            </a:r>
            <a:r>
              <a:rPr lang="en-US" altLang="zh-CN" dirty="0" smtClean="0"/>
              <a:t>;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static quaternion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FromToRotation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float3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fromDirection</a:t>
            </a:r>
            <a:r>
              <a:rPr lang="en-US" altLang="zh-CN" dirty="0" smtClean="0"/>
              <a:t>,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float3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toDirection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>
                <a:effectLst/>
              </a:rPr>
              <a:t>{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float3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unitFrom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=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</a:t>
            </a:r>
            <a:r>
              <a:rPr lang="en-US" altLang="zh-CN" dirty="0" err="1" smtClean="0"/>
              <a:t>.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normalizesafe</a:t>
            </a:r>
            <a:r>
              <a:rPr lang="en-US" altLang="zh-CN" dirty="0" smtClean="0"/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fromDirection</a:t>
            </a:r>
            <a:r>
              <a:rPr lang="en-US" altLang="zh-CN" dirty="0" smtClean="0"/>
              <a:t>);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float3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unitTo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=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</a:t>
            </a:r>
            <a:r>
              <a:rPr lang="en-US" altLang="zh-CN" dirty="0" err="1" smtClean="0"/>
              <a:t>.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normalizesafe</a:t>
            </a:r>
            <a:r>
              <a:rPr lang="en-US" altLang="zh-CN" dirty="0" smtClean="0"/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toDirection</a:t>
            </a:r>
            <a:r>
              <a:rPr lang="en-US" altLang="zh-CN" dirty="0" smtClean="0"/>
              <a:t>);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 d </a:t>
            </a:r>
            <a:r>
              <a:rPr lang="en-US" altLang="zh-CN" dirty="0" smtClean="0"/>
              <a:t>=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</a:t>
            </a:r>
            <a:r>
              <a:rPr lang="en-US" altLang="zh-CN" dirty="0" smtClean="0"/>
              <a:t>.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</a:t>
            </a:r>
            <a:r>
              <a:rPr lang="en-US" altLang="zh-CN" dirty="0" smtClean="0"/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unitFrom</a:t>
            </a:r>
            <a:r>
              <a:rPr lang="en-US" altLang="zh-CN" dirty="0" smtClean="0"/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unitTo</a:t>
            </a:r>
            <a:r>
              <a:rPr lang="en-US" altLang="zh-CN" dirty="0" smtClean="0"/>
              <a:t>);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en-US" altLang="zh-CN" dirty="0" smtClean="0"/>
              <a:t>&gt;=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1f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 {</a:t>
            </a:r>
            <a:br>
              <a:rPr lang="en-US" altLang="zh-CN" dirty="0" smtClean="0"/>
            </a:br>
            <a:r>
              <a:rPr lang="en-US" altLang="zh-CN" dirty="0" smtClean="0"/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quaternion</a:t>
            </a:r>
            <a:r>
              <a:rPr lang="en-US" altLang="zh-CN" dirty="0" err="1" smtClean="0"/>
              <a:t>.identity</a:t>
            </a:r>
            <a:r>
              <a:rPr lang="en-US" altLang="zh-CN" dirty="0" smtClean="0"/>
              <a:t>;</a:t>
            </a:r>
            <a:br>
              <a:rPr lang="en-US" altLang="zh-CN" dirty="0" smtClean="0"/>
            </a:br>
            <a:r>
              <a:rPr lang="en-US" altLang="zh-CN" dirty="0" smtClean="0"/>
              <a:t>    }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 if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en-US" altLang="zh-CN" dirty="0" smtClean="0"/>
              <a:t>&lt;= -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1f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 {</a:t>
            </a:r>
            <a:br>
              <a:rPr lang="en-US" altLang="zh-CN" dirty="0" smtClean="0"/>
            </a:br>
            <a:r>
              <a:rPr lang="en-US" altLang="zh-CN" dirty="0" smtClean="0"/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float3 axis </a:t>
            </a:r>
            <a:r>
              <a:rPr lang="en-US" altLang="zh-CN" dirty="0" smtClean="0"/>
              <a:t>=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</a:t>
            </a:r>
            <a:r>
              <a:rPr lang="en-US" altLang="zh-CN" dirty="0" err="1" smtClean="0"/>
              <a:t>.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</a:t>
            </a:r>
            <a:r>
              <a:rPr lang="en-US" altLang="zh-CN" dirty="0" smtClean="0"/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unitFrom</a:t>
            </a:r>
            <a:r>
              <a:rPr lang="en-US" altLang="zh-CN" dirty="0" smtClean="0"/>
              <a:t>, right);</a:t>
            </a:r>
            <a:br>
              <a:rPr lang="en-US" altLang="zh-CN" dirty="0" smtClean="0"/>
            </a:br>
            <a:r>
              <a:rPr lang="en-US" altLang="zh-CN" dirty="0" smtClean="0"/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quaternion</a:t>
            </a:r>
            <a:r>
              <a:rPr lang="en-US" altLang="zh-CN" dirty="0" err="1" smtClean="0"/>
              <a:t>.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AxisAngle</a:t>
            </a:r>
            <a:r>
              <a:rPr lang="en-US" altLang="zh-CN" dirty="0" smtClean="0"/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</a:t>
            </a:r>
            <a:r>
              <a:rPr lang="en-US" altLang="zh-CN" dirty="0" err="1" smtClean="0"/>
              <a:t>.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axis</a:t>
            </a:r>
            <a:r>
              <a:rPr lang="en-US" altLang="zh-CN" dirty="0" smtClean="0"/>
              <a:t>), PI);</a:t>
            </a:r>
            <a:br>
              <a:rPr lang="en-US" altLang="zh-CN" dirty="0" smtClean="0"/>
            </a:br>
            <a:r>
              <a:rPr lang="en-US" altLang="zh-CN" dirty="0" smtClean="0"/>
              <a:t>    }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 s </a:t>
            </a:r>
            <a:r>
              <a:rPr lang="en-US" altLang="zh-CN" dirty="0" smtClean="0"/>
              <a:t>=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en-US" altLang="zh-CN" dirty="0" smtClean="0"/>
              <a:t>+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altLang="zh-CN" dirty="0" smtClean="0"/>
              <a:t>;</a:t>
            </a:r>
            <a:br>
              <a:rPr lang="en-US" altLang="zh-CN" dirty="0" smtClean="0"/>
            </a:br>
            <a:r>
              <a:rPr lang="en-US" altLang="zh-CN" dirty="0" smtClean="0"/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float3 v </a:t>
            </a:r>
            <a:r>
              <a:rPr lang="en-US" altLang="zh-CN" dirty="0" smtClean="0"/>
              <a:t>=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</a:t>
            </a:r>
            <a:r>
              <a:rPr lang="en-US" altLang="zh-CN" dirty="0" err="1" smtClean="0"/>
              <a:t>.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</a:t>
            </a:r>
            <a:r>
              <a:rPr lang="en-US" altLang="zh-CN" dirty="0" smtClean="0"/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unitFrom</a:t>
            </a:r>
            <a:r>
              <a:rPr lang="en-US" altLang="zh-CN" dirty="0" smtClean="0"/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unitTo</a:t>
            </a:r>
            <a:r>
              <a:rPr lang="en-US" altLang="zh-CN" dirty="0" smtClean="0"/>
              <a:t>);</a:t>
            </a:r>
            <a:br>
              <a:rPr lang="en-US" altLang="zh-CN" dirty="0" smtClean="0"/>
            </a:br>
            <a:r>
              <a:rPr lang="en-US" altLang="zh-CN" dirty="0" smtClean="0"/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quaternion result </a:t>
            </a:r>
            <a:r>
              <a:rPr lang="en-US" altLang="zh-CN" dirty="0" smtClean="0"/>
              <a:t>=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quaternion</a:t>
            </a:r>
            <a:r>
              <a:rPr lang="en-US" altLang="zh-CN" dirty="0" smtClean="0"/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altLang="zh-CN" dirty="0" err="1" smtClean="0"/>
              <a:t>.x</a:t>
            </a:r>
            <a:r>
              <a:rPr lang="en-US" altLang="zh-CN" dirty="0" smtClean="0"/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altLang="zh-CN" dirty="0" err="1" smtClean="0"/>
              <a:t>.y</a:t>
            </a:r>
            <a:r>
              <a:rPr lang="en-US" altLang="zh-CN" dirty="0" smtClean="0"/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altLang="zh-CN" dirty="0" err="1" smtClean="0"/>
              <a:t>.z</a:t>
            </a:r>
            <a:r>
              <a:rPr lang="en-US" altLang="zh-CN" dirty="0" smtClean="0"/>
              <a:t>,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dirty="0" smtClean="0"/>
              <a:t>);</a:t>
            </a:r>
            <a:br>
              <a:rPr lang="en-US" altLang="zh-CN" dirty="0" smtClean="0"/>
            </a:br>
            <a:r>
              <a:rPr lang="en-US" altLang="zh-CN" dirty="0" smtClean="0"/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</a:t>
            </a:r>
            <a:r>
              <a:rPr lang="en-US" altLang="zh-CN" dirty="0" err="1" smtClean="0"/>
              <a:t>.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normalizesafe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en-US" altLang="zh-CN" dirty="0" smtClean="0"/>
              <a:t>);</a:t>
            </a:r>
            <a:br>
              <a:rPr lang="en-US" altLang="zh-CN" dirty="0" smtClean="0"/>
            </a:br>
            <a:r>
              <a:rPr lang="en-US" altLang="zh-CN" dirty="0" smtClean="0"/>
              <a:t>    }</a:t>
            </a:r>
            <a:br>
              <a:rPr lang="en-US" altLang="zh-CN" dirty="0" smtClean="0"/>
            </a:br>
            <a:r>
              <a:rPr lang="en-US" altLang="zh-CN" dirty="0" smtClean="0">
                <a:effectLst/>
              </a:rPr>
              <a:t>}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970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初步</a:t>
            </a:r>
            <a:r>
              <a:rPr lang="en-US" altLang="zh-CN" dirty="0" smtClean="0"/>
              <a:t>job</a:t>
            </a:r>
            <a:r>
              <a:rPr lang="zh-CN" altLang="en-US" dirty="0" smtClean="0"/>
              <a:t>化之后大约</a:t>
            </a:r>
            <a:r>
              <a:rPr lang="en-US" altLang="zh-CN" dirty="0" smtClean="0"/>
              <a:t>67ms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74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Burst</a:t>
            </a:r>
            <a:r>
              <a:rPr lang="zh-CN" altLang="en-US" dirty="0" smtClean="0"/>
              <a:t>编译，来到</a:t>
            </a:r>
            <a:r>
              <a:rPr lang="en-US" altLang="zh-CN" dirty="0" smtClean="0"/>
              <a:t>3ms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432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官方推荐冗余结构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1.head</a:t>
            </a:r>
            <a:r>
              <a:rPr lang="zh-CN" altLang="en-US" dirty="0" smtClean="0"/>
              <a:t>表里记录对应的</a:t>
            </a:r>
            <a:r>
              <a:rPr lang="en-US" altLang="zh-CN" dirty="0" smtClean="0"/>
              <a:t>particle</a:t>
            </a:r>
            <a:r>
              <a:rPr lang="zh-CN" altLang="en-US" dirty="0" smtClean="0"/>
              <a:t>实际数量，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在</a:t>
            </a:r>
            <a:r>
              <a:rPr lang="en-US" altLang="zh-CN" dirty="0" smtClean="0"/>
              <a:t>job</a:t>
            </a:r>
            <a:r>
              <a:rPr lang="zh-CN" altLang="en-US" dirty="0" smtClean="0"/>
              <a:t>输入遍历</a:t>
            </a:r>
            <a:r>
              <a:rPr lang="en-US" altLang="zh-CN" dirty="0" smtClean="0"/>
              <a:t>head</a:t>
            </a:r>
            <a:r>
              <a:rPr lang="zh-CN" altLang="en-US" dirty="0" smtClean="0"/>
              <a:t>表，开个循环更新</a:t>
            </a:r>
            <a:r>
              <a:rPr lang="en-US" altLang="zh-CN" dirty="0" smtClean="0"/>
              <a:t>particle/collider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优点：自己的循环内，可以根据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，提前</a:t>
            </a:r>
            <a:r>
              <a:rPr lang="en-US" altLang="zh-CN" dirty="0" smtClean="0"/>
              <a:t>break</a:t>
            </a:r>
            <a:r>
              <a:rPr lang="zh-CN" altLang="en-US" dirty="0" smtClean="0"/>
              <a:t>跳过</a:t>
            </a:r>
            <a:r>
              <a:rPr lang="en-US" altLang="zh-CN" dirty="0" smtClean="0"/>
              <a:t>particle/collider</a:t>
            </a:r>
            <a:r>
              <a:rPr lang="zh-CN" altLang="en-US" dirty="0" smtClean="0"/>
              <a:t>的空白冗余的遍历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然而，实际使用情况不像测试场景这样极端，同屏角色数量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个就比较多了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464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模型级别平铺，</a:t>
            </a:r>
            <a:r>
              <a:rPr lang="en-US" altLang="zh-CN" dirty="0" smtClean="0"/>
              <a:t>3x3</a:t>
            </a:r>
            <a:r>
              <a:rPr lang="zh-CN" altLang="en-US" dirty="0" smtClean="0"/>
              <a:t>， 大约</a:t>
            </a:r>
            <a:r>
              <a:rPr lang="en-US" altLang="zh-CN" dirty="0" smtClean="0"/>
              <a:t>0.9ms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再输入</a:t>
            </a:r>
            <a:r>
              <a:rPr lang="en-US" altLang="zh-CN" dirty="0" smtClean="0"/>
              <a:t>head</a:t>
            </a:r>
            <a:r>
              <a:rPr lang="zh-CN" altLang="en-US" dirty="0" smtClean="0"/>
              <a:t>，即只有</a:t>
            </a:r>
            <a:r>
              <a:rPr lang="en-US" altLang="zh-CN" dirty="0" smtClean="0"/>
              <a:t>9x3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job</a:t>
            </a:r>
            <a:r>
              <a:rPr lang="zh-CN" altLang="en-US" dirty="0" smtClean="0"/>
              <a:t>，就不够分了</a:t>
            </a:r>
            <a:endParaRPr lang="en-US" altLang="zh-CN" dirty="0" smtClean="0"/>
          </a:p>
          <a:p>
            <a:r>
              <a:rPr lang="zh-CN" altLang="en-US" dirty="0" smtClean="0"/>
              <a:t>一般情况，</a:t>
            </a:r>
            <a:r>
              <a:rPr lang="en-US" altLang="zh-CN" dirty="0" smtClean="0"/>
              <a:t>job</a:t>
            </a:r>
            <a:r>
              <a:rPr lang="zh-CN" altLang="en-US" dirty="0" smtClean="0"/>
              <a:t>数量少无法充分利用所有</a:t>
            </a:r>
            <a:r>
              <a:rPr lang="en-US" altLang="zh-CN" dirty="0" smtClean="0"/>
              <a:t>Job Worker Thread</a:t>
            </a:r>
          </a:p>
          <a:p>
            <a:endParaRPr lang="en-US" altLang="zh-CN" dirty="0" smtClean="0"/>
          </a:p>
          <a:p>
            <a:r>
              <a:rPr lang="zh-CN" altLang="en-US" dirty="0" smtClean="0">
                <a:effectLst/>
              </a:rPr>
              <a:t>注：</a:t>
            </a:r>
            <a:r>
              <a:rPr lang="en-US" altLang="zh-CN" dirty="0" err="1" smtClean="0">
                <a:effectLst/>
              </a:rPr>
              <a:t>UpdateAllParticlesJob</a:t>
            </a:r>
            <a:r>
              <a:rPr lang="en-US" altLang="zh-CN" dirty="0" smtClean="0">
                <a:effectLst/>
              </a:rPr>
              <a:t> </a:t>
            </a:r>
            <a:r>
              <a:rPr lang="zh-CN" altLang="en-US" dirty="0" smtClean="0">
                <a:effectLst/>
              </a:rPr>
              <a:t>和 </a:t>
            </a:r>
            <a:r>
              <a:rPr lang="en-US" altLang="zh-CN" dirty="0" err="1" smtClean="0">
                <a:effectLst/>
              </a:rPr>
              <a:t>ApplyParticlesJob</a:t>
            </a:r>
            <a:r>
              <a:rPr lang="en-US" altLang="zh-CN" dirty="0" smtClean="0">
                <a:effectLst/>
              </a:rPr>
              <a:t> </a:t>
            </a:r>
            <a:r>
              <a:rPr lang="zh-CN" altLang="en-US" dirty="0" smtClean="0">
                <a:effectLst/>
              </a:rPr>
              <a:t>都是 </a:t>
            </a:r>
            <a:r>
              <a:rPr lang="en-US" altLang="zh-CN" dirty="0" err="1" smtClean="0">
                <a:effectLst/>
              </a:rPr>
              <a:t>IJobParallelFor</a:t>
            </a:r>
            <a:r>
              <a:rPr lang="zh-CN" altLang="en-US" dirty="0" smtClean="0">
                <a:effectLst/>
              </a:rPr>
              <a:t>，不依赖</a:t>
            </a:r>
            <a:r>
              <a:rPr lang="en-US" altLang="zh-CN" dirty="0" smtClean="0">
                <a:effectLst/>
              </a:rPr>
              <a:t>Transform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374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748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15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NativeList</a:t>
            </a:r>
            <a:r>
              <a:rPr lang="zh-CN" altLang="en-US" dirty="0" smtClean="0"/>
              <a:t>的删除操作，是把目标跟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最后一个替换，目标没有真的丢掉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跟</a:t>
            </a:r>
            <a:r>
              <a:rPr lang="en-US" altLang="zh-CN" dirty="0" err="1" smtClean="0"/>
              <a:t>C#list</a:t>
            </a:r>
            <a:r>
              <a:rPr lang="zh-CN" altLang="en-US" dirty="0" smtClean="0"/>
              <a:t>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294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903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输入的表 每一个元素都会遍历到，此时在这里面 再过滤意义不大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所以降冗余是前提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5869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江湖规矩，整个图。。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8648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9171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83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46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35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749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二维及以上结构自行按此方式扩展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40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NativeList</a:t>
            </a:r>
            <a:r>
              <a:rPr lang="zh-CN" altLang="en-US" dirty="0" smtClean="0"/>
              <a:t>的交换式删除之前讲了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C005-8E64-4034-800E-0A414DAC76D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76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35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8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250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32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6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277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43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34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79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1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30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3253C-FFB3-47FC-9017-2B7AFA093FA6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61707-4375-4489-BA22-48763D4684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2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644234"/>
            <a:ext cx="9144000" cy="3657178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C# </a:t>
            </a:r>
            <a:r>
              <a:rPr lang="en-US" altLang="zh-CN" dirty="0" err="1" smtClean="0"/>
              <a:t>JobSystem</a:t>
            </a:r>
            <a:r>
              <a:rPr lang="zh-CN" altLang="en-US" dirty="0" smtClean="0"/>
              <a:t>简介</a:t>
            </a:r>
            <a:endParaRPr lang="en-US" altLang="zh-CN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C# </a:t>
            </a:r>
            <a:r>
              <a:rPr lang="en-US" altLang="zh-CN" dirty="0" err="1" smtClean="0"/>
              <a:t>JobSystem</a:t>
            </a:r>
            <a:endParaRPr lang="en-US" altLang="zh-CN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NativeCollection</a:t>
            </a:r>
            <a:endParaRPr lang="en-US" altLang="zh-CN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algn="l"/>
            <a:r>
              <a:rPr lang="en-US" altLang="zh-CN" dirty="0" smtClean="0"/>
              <a:t>	-DOTS</a:t>
            </a:r>
            <a:r>
              <a:rPr lang="zh-CN" altLang="en-US" dirty="0" smtClean="0"/>
              <a:t>核心组 件之一</a:t>
            </a:r>
            <a:endParaRPr lang="en-US" altLang="zh-CN" dirty="0" smtClean="0"/>
          </a:p>
          <a:p>
            <a:pPr algn="l"/>
            <a:r>
              <a:rPr lang="en-US" altLang="zh-CN" dirty="0"/>
              <a:t>	</a:t>
            </a:r>
            <a:r>
              <a:rPr lang="en-US" altLang="zh-CN" dirty="0" smtClean="0"/>
              <a:t>-</a:t>
            </a:r>
            <a:r>
              <a:rPr lang="zh-CN" altLang="en-US" dirty="0" smtClean="0"/>
              <a:t>多线程框架</a:t>
            </a:r>
            <a:endParaRPr lang="en-US" altLang="zh-CN" dirty="0" smtClean="0"/>
          </a:p>
          <a:p>
            <a:pPr algn="l"/>
            <a:r>
              <a:rPr lang="en-US" altLang="zh-CN" dirty="0"/>
              <a:t>	</a:t>
            </a:r>
            <a:r>
              <a:rPr lang="en-US" altLang="zh-CN" dirty="0" smtClean="0"/>
              <a:t>	-</a:t>
            </a:r>
            <a:r>
              <a:rPr lang="zh-CN" altLang="en-US" dirty="0" smtClean="0"/>
              <a:t>充分利用多核</a:t>
            </a:r>
            <a:r>
              <a:rPr lang="en-US" altLang="zh-CN" dirty="0" smtClean="0"/>
              <a:t>CPU</a:t>
            </a:r>
          </a:p>
          <a:p>
            <a:pPr algn="l"/>
            <a:r>
              <a:rPr lang="en-US" altLang="zh-CN" dirty="0"/>
              <a:t>	</a:t>
            </a:r>
            <a:r>
              <a:rPr lang="en-US" altLang="zh-CN" dirty="0" smtClean="0"/>
              <a:t>	-</a:t>
            </a:r>
            <a:r>
              <a:rPr lang="zh-CN" altLang="en-US" dirty="0" smtClean="0"/>
              <a:t>方便书写线程安全代码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47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8" y="103461"/>
            <a:ext cx="5305425" cy="2152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07" y="2363514"/>
            <a:ext cx="5153025" cy="175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07" y="4301687"/>
            <a:ext cx="5295900" cy="2038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49" y="4301687"/>
            <a:ext cx="4751334" cy="176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27" y="347005"/>
            <a:ext cx="7715250" cy="3305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6927" y="3920358"/>
            <a:ext cx="943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保证顺序 </a:t>
            </a:r>
            <a:r>
              <a:rPr lang="en-US" altLang="zh-CN" dirty="0" smtClean="0"/>
              <a:t>--&gt; </a:t>
            </a:r>
            <a:r>
              <a:rPr lang="zh-CN" altLang="en-US" dirty="0" smtClean="0"/>
              <a:t>逆序删除</a:t>
            </a:r>
            <a:r>
              <a:rPr lang="en-US" altLang="zh-CN" dirty="0" smtClean="0"/>
              <a:t>..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50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71" y="378865"/>
            <a:ext cx="7105650" cy="3514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986" y="4508938"/>
            <a:ext cx="10142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MapCopy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当前</a:t>
            </a:r>
            <a:r>
              <a:rPr lang="en-US" altLang="zh-CN" dirty="0" err="1" smtClean="0"/>
              <a:t>NativeList</a:t>
            </a:r>
            <a:r>
              <a:rPr lang="zh-CN" altLang="en-US" dirty="0" smtClean="0"/>
              <a:t>只支持单一删除，需自行扩展</a:t>
            </a:r>
            <a:r>
              <a:rPr lang="en-US" altLang="zh-CN" dirty="0" smtClean="0"/>
              <a:t>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14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58" y="211192"/>
            <a:ext cx="8277225" cy="3219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58" y="3567605"/>
            <a:ext cx="85058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8" y="176869"/>
            <a:ext cx="9829800" cy="3876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38" y="4167680"/>
            <a:ext cx="8982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53" y="403006"/>
            <a:ext cx="8972550" cy="3067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353" y="3636579"/>
            <a:ext cx="6462092" cy="30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6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19" y="180810"/>
            <a:ext cx="82677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88" y="448496"/>
            <a:ext cx="9782175" cy="2828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88" y="3388601"/>
            <a:ext cx="9848850" cy="226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7972" y="5927835"/>
            <a:ext cx="933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960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261" y="706327"/>
            <a:ext cx="87725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1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86" y="445868"/>
            <a:ext cx="89820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6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21" y="181068"/>
            <a:ext cx="9623990" cy="5382611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0808" y="5802923"/>
            <a:ext cx="10515600" cy="840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Blittable</a:t>
            </a:r>
            <a:r>
              <a:rPr lang="en-US" altLang="zh-CN" sz="2000" dirty="0" smtClean="0"/>
              <a:t> data</a:t>
            </a:r>
            <a:r>
              <a:rPr lang="zh-CN" altLang="en-US" sz="2000" dirty="0" smtClean="0"/>
              <a:t>的二维数组不是</a:t>
            </a:r>
            <a:r>
              <a:rPr lang="en-US" altLang="zh-CN" sz="2000" dirty="0" err="1" smtClean="0"/>
              <a:t>Blittable</a:t>
            </a:r>
            <a:r>
              <a:rPr lang="en-US" altLang="zh-CN" sz="2000" dirty="0" smtClean="0"/>
              <a:t> data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78833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54" y="604180"/>
            <a:ext cx="8877300" cy="5229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54" y="966129"/>
            <a:ext cx="35909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8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87" y="580204"/>
            <a:ext cx="90582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4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59" y="606316"/>
            <a:ext cx="95726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11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432402"/>
            <a:ext cx="10020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10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84" y="458021"/>
            <a:ext cx="99441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21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06" y="607464"/>
            <a:ext cx="9772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83" y="411052"/>
            <a:ext cx="82772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5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32" y="486431"/>
            <a:ext cx="108775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1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772"/>
            <a:ext cx="12176383" cy="61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8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23812"/>
            <a:ext cx="119348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98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3649" y="355102"/>
            <a:ext cx="10143270" cy="543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29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44" y="95250"/>
            <a:ext cx="962025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22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58" y="563289"/>
            <a:ext cx="48863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45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771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678" y="956440"/>
            <a:ext cx="12250678" cy="49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78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7" y="1002280"/>
            <a:ext cx="4276725" cy="44386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202" y="459795"/>
            <a:ext cx="7798798" cy="596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31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705" cy="667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69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85961" cy="697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66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59099" y="927279"/>
            <a:ext cx="3155324" cy="50227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59099" y="2318197"/>
            <a:ext cx="10740980" cy="463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59099" y="3850783"/>
            <a:ext cx="4739425" cy="515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59099" y="927279"/>
            <a:ext cx="1043188" cy="5022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202287" y="927279"/>
            <a:ext cx="1043188" cy="5022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258355" y="927279"/>
            <a:ext cx="1043188" cy="5022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159100" y="2318197"/>
            <a:ext cx="3142444" cy="463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157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132230" y="2318197"/>
            <a:ext cx="206062" cy="463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593427" y="2318197"/>
            <a:ext cx="473300" cy="463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10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>
            <a:off x="5132232" y="1873876"/>
            <a:ext cx="0" cy="14553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593427" y="1835239"/>
            <a:ext cx="0" cy="149394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7275" y="927279"/>
            <a:ext cx="87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head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7275" y="2318197"/>
            <a:ext cx="105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particle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0" y="3850783"/>
            <a:ext cx="113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collider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133344" y="3850783"/>
            <a:ext cx="1068943" cy="5280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12</a:t>
            </a:r>
            <a:endParaRPr lang="zh-CN" altLang="en-US" dirty="0"/>
          </a:p>
        </p:txBody>
      </p:sp>
      <p:cxnSp>
        <p:nvCxnSpPr>
          <p:cNvPr id="28" name="直接连接符 27"/>
          <p:cNvCxnSpPr/>
          <p:nvPr/>
        </p:nvCxnSpPr>
        <p:spPr>
          <a:xfrm>
            <a:off x="2723881" y="3470856"/>
            <a:ext cx="0" cy="126212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4327301" y="3451538"/>
            <a:ext cx="12880" cy="130076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730327" y="3850783"/>
            <a:ext cx="1068943" cy="5280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340181" y="3850783"/>
            <a:ext cx="1068943" cy="5280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36" name="右大括号 35"/>
          <p:cNvSpPr/>
          <p:nvPr/>
        </p:nvSpPr>
        <p:spPr>
          <a:xfrm rot="16200000">
            <a:off x="3039421" y="231814"/>
            <a:ext cx="206060" cy="39409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大括号 36"/>
          <p:cNvSpPr/>
          <p:nvPr/>
        </p:nvSpPr>
        <p:spPr>
          <a:xfrm rot="16200000">
            <a:off x="6746920" y="478118"/>
            <a:ext cx="231819" cy="34225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大括号 37"/>
          <p:cNvSpPr/>
          <p:nvPr/>
        </p:nvSpPr>
        <p:spPr>
          <a:xfrm rot="16200000">
            <a:off x="10117959" y="523202"/>
            <a:ext cx="283336" cy="33066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833352" y="1747165"/>
            <a:ext cx="69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180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6618130" y="1726705"/>
            <a:ext cx="69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180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9921560" y="1704164"/>
            <a:ext cx="69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180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680693" y="3451538"/>
            <a:ext cx="6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200397" y="3470856"/>
            <a:ext cx="6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4916509" y="3468572"/>
            <a:ext cx="6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616449" y="5250094"/>
            <a:ext cx="988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单角色三个</a:t>
            </a:r>
            <a:r>
              <a:rPr lang="en-US" altLang="zh-CN" dirty="0" err="1" smtClean="0"/>
              <a:t>DynamicBone</a:t>
            </a:r>
            <a:r>
              <a:rPr lang="zh-CN" altLang="en-US" dirty="0" smtClean="0"/>
              <a:t>组件的数据分布情况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2342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790575"/>
            <a:ext cx="124206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1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2276" y="450761"/>
            <a:ext cx="109856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优化思路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前提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	</a:t>
            </a:r>
            <a:r>
              <a:rPr lang="zh-CN" altLang="en-US" dirty="0" smtClean="0"/>
              <a:t>降</a:t>
            </a:r>
            <a:r>
              <a:rPr lang="zh-CN" altLang="en-US" dirty="0"/>
              <a:t>空</a:t>
            </a:r>
            <a:r>
              <a:rPr lang="zh-CN" altLang="en-US" dirty="0" smtClean="0"/>
              <a:t>冗余</a:t>
            </a:r>
            <a:r>
              <a:rPr lang="en-US" altLang="zh-CN" dirty="0" smtClean="0"/>
              <a:t>-&gt; </a:t>
            </a:r>
            <a:r>
              <a:rPr lang="zh-CN" altLang="en-US" dirty="0"/>
              <a:t>分级管理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增加</a:t>
            </a:r>
            <a:r>
              <a:rPr lang="en-US" altLang="zh-CN" dirty="0" smtClean="0"/>
              <a:t>Job</a:t>
            </a:r>
            <a:r>
              <a:rPr lang="zh-CN" altLang="en-US" dirty="0" smtClean="0"/>
              <a:t>数量 </a:t>
            </a:r>
            <a:r>
              <a:rPr lang="en-US" altLang="zh-CN" dirty="0"/>
              <a:t>-</a:t>
            </a:r>
            <a:r>
              <a:rPr lang="en-US" altLang="zh-CN" dirty="0" smtClean="0"/>
              <a:t>&gt; </a:t>
            </a:r>
            <a:r>
              <a:rPr lang="zh-CN" altLang="en-US" dirty="0" smtClean="0"/>
              <a:t>改输入为</a:t>
            </a:r>
            <a:r>
              <a:rPr lang="en-US" altLang="zh-CN" dirty="0" smtClean="0"/>
              <a:t>particle/collider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其他方案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数据管理上，拆</a:t>
            </a:r>
            <a:r>
              <a:rPr lang="en-US" altLang="zh-CN" dirty="0"/>
              <a:t>particle Tree </a:t>
            </a: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/>
              <a:t>(×)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将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从根到叶子拆成</a:t>
            </a:r>
            <a:r>
              <a:rPr lang="en-US" altLang="zh-CN" dirty="0" smtClean="0"/>
              <a:t>”</a:t>
            </a:r>
            <a:r>
              <a:rPr lang="zh-CN" altLang="en-US" dirty="0" smtClean="0"/>
              <a:t>单链</a:t>
            </a:r>
            <a:r>
              <a:rPr lang="en-US" altLang="zh-CN" dirty="0" smtClean="0"/>
              <a:t>Tree”</a:t>
            </a:r>
            <a:r>
              <a:rPr lang="zh-CN" altLang="en-US" dirty="0" smtClean="0"/>
              <a:t>，可以使用较小的</a:t>
            </a:r>
            <a:r>
              <a:rPr lang="en-US" altLang="zh-CN" dirty="0" smtClean="0"/>
              <a:t>particle</a:t>
            </a:r>
            <a:r>
              <a:rPr lang="zh-CN" altLang="en-US" dirty="0" smtClean="0"/>
              <a:t>组，降了</a:t>
            </a:r>
            <a:r>
              <a:rPr lang="en-US" altLang="zh-CN" dirty="0"/>
              <a:t>particle</a:t>
            </a:r>
            <a:r>
              <a:rPr lang="zh-CN" altLang="en-US" dirty="0" smtClean="0"/>
              <a:t>空冗余，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增加</a:t>
            </a:r>
            <a:r>
              <a:rPr lang="en-US" altLang="zh-CN" dirty="0" smtClean="0"/>
              <a:t>particle / collider / head</a:t>
            </a:r>
            <a:r>
              <a:rPr lang="zh-CN" altLang="en-US" dirty="0" smtClean="0"/>
              <a:t>重复冗余，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增加转换逻辑复杂度，极端场景（创建销毁</a:t>
            </a:r>
            <a:r>
              <a:rPr lang="en-US" altLang="zh-CN" dirty="0" smtClean="0"/>
              <a:t>/</a:t>
            </a:r>
            <a:r>
              <a:rPr lang="zh-CN" altLang="en-US" dirty="0" smtClean="0"/>
              <a:t>多人）不友好 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74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41" y="578460"/>
            <a:ext cx="95726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0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991" y="1406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按</a:t>
            </a:r>
            <a:r>
              <a:rPr lang="en-US" altLang="zh-CN" sz="2000" dirty="0" smtClean="0"/>
              <a:t>particle</a:t>
            </a:r>
            <a:r>
              <a:rPr lang="zh-CN" altLang="en-US" sz="2000" dirty="0" smtClean="0"/>
              <a:t>数量分级管理，</a:t>
            </a:r>
            <a:r>
              <a:rPr lang="en-US" altLang="zh-CN" sz="2000" dirty="0" smtClean="0"/>
              <a:t>Job</a:t>
            </a:r>
            <a:r>
              <a:rPr lang="zh-CN" altLang="en-US" sz="2000" dirty="0" smtClean="0"/>
              <a:t>数量与</a:t>
            </a:r>
            <a:r>
              <a:rPr lang="en-US" altLang="zh-CN" sz="2000" dirty="0" smtClean="0"/>
              <a:t>particle</a:t>
            </a:r>
            <a:r>
              <a:rPr lang="zh-CN" altLang="en-US" sz="2000" dirty="0" smtClean="0"/>
              <a:t>对齐后，改善了</a:t>
            </a:r>
            <a:r>
              <a:rPr lang="en-US" altLang="zh-CN" sz="2000" dirty="0"/>
              <a:t>J</a:t>
            </a:r>
            <a:r>
              <a:rPr lang="en-US" altLang="zh-CN" sz="2000" dirty="0" smtClean="0"/>
              <a:t>ob Work Thread</a:t>
            </a:r>
            <a:r>
              <a:rPr lang="zh-CN" altLang="en-US" sz="2000" dirty="0" smtClean="0"/>
              <a:t>利用率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3x3</a:t>
            </a:r>
            <a:r>
              <a:rPr lang="zh-CN" altLang="en-US" sz="2000" dirty="0"/>
              <a:t>，来到 </a:t>
            </a:r>
            <a:r>
              <a:rPr lang="en-US" altLang="zh-CN" sz="2000" dirty="0" smtClean="0"/>
              <a:t>0.4ms</a:t>
            </a:r>
            <a:r>
              <a:rPr lang="zh-CN" altLang="en-US" sz="2000" dirty="0" smtClean="0"/>
              <a:t>左右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645" y="934948"/>
            <a:ext cx="12406645" cy="59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10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30" y="2845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 smtClean="0"/>
              <a:t>极端场景表现没变多少，</a:t>
            </a:r>
            <a:r>
              <a:rPr lang="en-US" altLang="zh-CN" sz="1800" dirty="0" smtClean="0"/>
              <a:t>2.5ms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75" y="949342"/>
            <a:ext cx="123348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5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3813" y="4591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 smtClean="0"/>
              <a:t>其他</a:t>
            </a:r>
            <a:endParaRPr lang="en-US" altLang="zh-CN" sz="1800" dirty="0" smtClean="0"/>
          </a:p>
          <a:p>
            <a:r>
              <a:rPr lang="en-US" altLang="zh-CN" sz="1800" dirty="0" smtClean="0"/>
              <a:t>[</a:t>
            </a:r>
            <a:r>
              <a:rPr lang="en-US" altLang="zh-CN" sz="1800" dirty="0" err="1" smtClean="0"/>
              <a:t>ReadOnly</a:t>
            </a:r>
            <a:r>
              <a:rPr lang="en-US" altLang="zh-CN" sz="1800" dirty="0" smtClean="0"/>
              <a:t>] </a:t>
            </a:r>
            <a:r>
              <a:rPr lang="zh-CN" altLang="en-US" sz="1800" dirty="0" smtClean="0"/>
              <a:t>只读</a:t>
            </a:r>
            <a:endParaRPr lang="en-US" altLang="zh-CN" sz="1800" dirty="0"/>
          </a:p>
          <a:p>
            <a:r>
              <a:rPr lang="en-US" altLang="zh-CN" sz="1800" dirty="0"/>
              <a:t>[</a:t>
            </a:r>
            <a:r>
              <a:rPr lang="en-US" altLang="zh-CN" sz="1800" dirty="0" err="1"/>
              <a:t>NativeDisableParallelForRestriction</a:t>
            </a:r>
            <a:r>
              <a:rPr lang="en-US" altLang="zh-CN" sz="1800" dirty="0" smtClean="0"/>
              <a:t>] </a:t>
            </a:r>
            <a:r>
              <a:rPr lang="zh-CN" altLang="en-US" sz="1800" dirty="0" smtClean="0"/>
              <a:t>关闭下标安全检查</a:t>
            </a:r>
            <a:endParaRPr lang="en-US" altLang="zh-CN" sz="1800" dirty="0" smtClean="0"/>
          </a:p>
          <a:p>
            <a:r>
              <a:rPr lang="zh-CN" altLang="en-US" sz="1800" dirty="0" smtClean="0"/>
              <a:t>减少读写操作</a:t>
            </a:r>
            <a:endParaRPr lang="zh-CN" altLang="en-US" sz="1800" dirty="0"/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13" y="2202789"/>
            <a:ext cx="6981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0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618434"/>
              </p:ext>
            </p:extLst>
          </p:nvPr>
        </p:nvGraphicFramePr>
        <p:xfrm>
          <a:off x="1229136" y="1582220"/>
          <a:ext cx="7524446" cy="4397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65079" y="493160"/>
            <a:ext cx="737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402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1621" y="407792"/>
            <a:ext cx="10515600" cy="5222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smtClean="0"/>
              <a:t>Gizmos</a:t>
            </a:r>
            <a:r>
              <a:rPr lang="zh-CN" altLang="en-US" sz="1800" dirty="0"/>
              <a:t>已经支持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800" dirty="0" smtClean="0"/>
              <a:t>已知问题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 smtClean="0"/>
              <a:t>1.</a:t>
            </a:r>
            <a:r>
              <a:rPr lang="zh-CN" altLang="en-US" sz="1800" dirty="0" smtClean="0"/>
              <a:t>运行时 手动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脚本 修改</a:t>
            </a:r>
            <a:r>
              <a:rPr lang="en-US" altLang="zh-CN" sz="1800" dirty="0" err="1" smtClean="0"/>
              <a:t>DynamicBone</a:t>
            </a:r>
            <a:r>
              <a:rPr lang="en-US" altLang="zh-CN" sz="1800" dirty="0" smtClean="0"/>
              <a:t> Inspector</a:t>
            </a:r>
            <a:r>
              <a:rPr lang="zh-CN" altLang="en-US" sz="1800" dirty="0" smtClean="0"/>
              <a:t>数据没有即时效果反馈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 smtClean="0"/>
              <a:t>	</a:t>
            </a:r>
            <a:r>
              <a:rPr lang="zh-CN" altLang="en-US" sz="1600" dirty="0" smtClean="0"/>
              <a:t>弃用了</a:t>
            </a:r>
            <a:r>
              <a:rPr lang="en-US" altLang="zh-CN" sz="1600" dirty="0" err="1" smtClean="0"/>
              <a:t>OnValidate</a:t>
            </a:r>
            <a:r>
              <a:rPr lang="zh-CN" altLang="en-US" sz="1600" dirty="0" smtClean="0"/>
              <a:t>，只在</a:t>
            </a:r>
            <a:r>
              <a:rPr lang="en-US" altLang="zh-CN" sz="1600" dirty="0" smtClean="0"/>
              <a:t>Start/Enable</a:t>
            </a:r>
            <a:r>
              <a:rPr lang="zh-CN" altLang="en-US" sz="1600" dirty="0" smtClean="0"/>
              <a:t>时读取</a:t>
            </a:r>
            <a:r>
              <a:rPr lang="zh-CN" altLang="en-US" sz="1600" dirty="0"/>
              <a:t>一次</a:t>
            </a:r>
            <a:r>
              <a:rPr lang="zh-CN" altLang="en-US" sz="1600" dirty="0" smtClean="0"/>
              <a:t>数据，</a:t>
            </a:r>
            <a:r>
              <a:rPr lang="en-US" altLang="zh-CN" sz="1600" dirty="0" smtClean="0"/>
              <a:t>so..</a:t>
            </a:r>
            <a:r>
              <a:rPr lang="zh-CN" altLang="en-US" sz="1600" dirty="0" smtClean="0"/>
              <a:t>编辑时可以手动重新</a:t>
            </a:r>
            <a:r>
              <a:rPr lang="en-US" altLang="zh-CN" sz="1600" dirty="0" smtClean="0"/>
              <a:t>enable</a:t>
            </a:r>
            <a:r>
              <a:rPr lang="zh-CN" altLang="en-US" sz="1600" dirty="0" smtClean="0"/>
              <a:t>脚本刷新数据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800" dirty="0" smtClean="0"/>
              <a:t>2.</a:t>
            </a:r>
            <a:r>
              <a:rPr lang="zh-CN" altLang="en-US" sz="1800" dirty="0" smtClean="0"/>
              <a:t>运行时触发脚本重新编译会报空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/>
              <a:t>	</a:t>
            </a:r>
            <a:r>
              <a:rPr lang="zh-CN" altLang="en-US" sz="1600" dirty="0" smtClean="0"/>
              <a:t>不会很影响使用，暂时无视（</a:t>
            </a:r>
            <a:r>
              <a:rPr lang="en-US" altLang="zh-CN" sz="1600" dirty="0" smtClean="0"/>
              <a:t>native</a:t>
            </a:r>
            <a:r>
              <a:rPr lang="zh-CN" altLang="en-US" sz="1600" dirty="0" smtClean="0"/>
              <a:t>表需要手动释放，而我又放弃了</a:t>
            </a:r>
            <a:r>
              <a:rPr lang="en-US" altLang="zh-CN" sz="1600" dirty="0" err="1" smtClean="0"/>
              <a:t>OnValidate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800" dirty="0" smtClean="0"/>
              <a:t>3.</a:t>
            </a:r>
            <a:r>
              <a:rPr lang="zh-CN" altLang="en-US" sz="1800" dirty="0" smtClean="0"/>
              <a:t>物体在较大的世界坐标（例如</a:t>
            </a:r>
            <a:r>
              <a:rPr lang="en-US" altLang="zh-CN" sz="1800" dirty="0" smtClean="0"/>
              <a:t>{1000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1000</a:t>
            </a:r>
            <a:r>
              <a:rPr lang="zh-CN" altLang="en-US" sz="1800" dirty="0" smtClean="0"/>
              <a:t>，</a:t>
            </a:r>
            <a:r>
              <a:rPr lang="en-US" altLang="zh-CN" sz="1800" dirty="0"/>
              <a:t>0</a:t>
            </a:r>
            <a:r>
              <a:rPr lang="en-US" altLang="zh-CN" sz="1800" dirty="0" smtClean="0"/>
              <a:t>}</a:t>
            </a:r>
            <a:r>
              <a:rPr lang="zh-CN" altLang="en-US" sz="1800" dirty="0" smtClean="0"/>
              <a:t>）动画效果与原点处差异明显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/>
              <a:t>	</a:t>
            </a:r>
            <a:r>
              <a:rPr lang="zh-CN" altLang="en-US" sz="1600" dirty="0" smtClean="0"/>
              <a:t>浮点精度问题，避免出现较大的世界位置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zh-CN" altLang="en-US" sz="1800" dirty="0" smtClean="0"/>
              <a:t>其他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/>
              <a:t>1.</a:t>
            </a:r>
            <a:r>
              <a:rPr lang="zh-CN" altLang="en-US" sz="1800" dirty="0"/>
              <a:t>默认需要模型级别平铺，即</a:t>
            </a:r>
            <a:r>
              <a:rPr lang="en-US" altLang="zh-CN" sz="1800" dirty="0"/>
              <a:t>parent = </a:t>
            </a:r>
            <a:r>
              <a:rPr lang="en-US" altLang="zh-CN" sz="1800" dirty="0" smtClean="0"/>
              <a:t>null</a:t>
            </a:r>
          </a:p>
          <a:p>
            <a:pPr marL="0" indent="0">
              <a:buNone/>
            </a:pPr>
            <a:r>
              <a:rPr lang="en-US" altLang="zh-CN" sz="1800" dirty="0"/>
              <a:t>2</a:t>
            </a:r>
            <a:r>
              <a:rPr lang="en-US" altLang="zh-CN" sz="1800" dirty="0" smtClean="0"/>
              <a:t>.Collider</a:t>
            </a:r>
            <a:r>
              <a:rPr lang="zh-CN" altLang="en-US" sz="1800" dirty="0" smtClean="0"/>
              <a:t>组可以考虑添加过滤，比如头发的碰撞组过滤掉双腿，裙子过滤掉头颈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07480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1621" y="4077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 smtClean="0"/>
              <a:t>此组参数按照测试场景设计的，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800" dirty="0" smtClean="0"/>
              <a:t>使用还需根据实际情况调整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1" y="1739168"/>
            <a:ext cx="78486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0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61" y="413845"/>
            <a:ext cx="9696450" cy="3276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61" y="3690445"/>
            <a:ext cx="9696450" cy="171450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5633545" y="3690445"/>
            <a:ext cx="346841" cy="534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71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14" y="524367"/>
            <a:ext cx="9601200" cy="3076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14" y="3600942"/>
            <a:ext cx="9582150" cy="1781175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5723868" y="3600942"/>
            <a:ext cx="346841" cy="534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58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784" y="651970"/>
            <a:ext cx="91821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5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04" y="135649"/>
            <a:ext cx="9286875" cy="1962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00" y="1962150"/>
            <a:ext cx="86868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90" y="419100"/>
            <a:ext cx="9039225" cy="2971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89" y="3545434"/>
            <a:ext cx="88868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59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7136</TotalTime>
  <Words>714</Words>
  <Application>Microsoft Office PowerPoint</Application>
  <PresentationFormat>宽屏</PresentationFormat>
  <Paragraphs>209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LILIN</dc:creator>
  <cp:lastModifiedBy>LILIN</cp:lastModifiedBy>
  <cp:revision>56</cp:revision>
  <dcterms:created xsi:type="dcterms:W3CDTF">2022-11-11T12:10:26Z</dcterms:created>
  <dcterms:modified xsi:type="dcterms:W3CDTF">2022-11-23T09:34:30Z</dcterms:modified>
</cp:coreProperties>
</file>